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2"/>
  </p:handoutMasterIdLst>
  <p:sldIdLst>
    <p:sldId id="256" r:id="rId2"/>
    <p:sldId id="257" r:id="rId3"/>
    <p:sldId id="262" r:id="rId4"/>
    <p:sldId id="260" r:id="rId5"/>
    <p:sldId id="259" r:id="rId6"/>
    <p:sldId id="258" r:id="rId7"/>
    <p:sldId id="261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1C1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85" autoAdjust="0"/>
    <p:restoredTop sz="94723" autoAdjust="0"/>
  </p:normalViewPr>
  <p:slideViewPr>
    <p:cSldViewPr>
      <p:cViewPr varScale="1">
        <p:scale>
          <a:sx n="93" d="100"/>
          <a:sy n="93" d="100"/>
        </p:scale>
        <p:origin x="-33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272"/>
    </p:cViewPr>
  </p:outlin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8261C46-11D0-45EC-A49B-E3B15B337AC7}" type="datetimeFigureOut">
              <a:rPr lang="en-US"/>
              <a:pPr>
                <a:defRPr/>
              </a:pPr>
              <a:t>11/9/2011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79081F9-84AF-4650-AC25-D90CCF25A8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FF098F-02AA-4FAA-89AC-AEB78AE4FA75}" type="datetimeFigureOut">
              <a:rPr lang="en-US"/>
              <a:pPr>
                <a:defRPr/>
              </a:pPr>
              <a:t>11/9/2011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0B053F-9835-44D1-927C-465350274F2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25FBAF-FEF6-4F63-88A9-BA520C72A7BB}" type="datetimeFigureOut">
              <a:rPr lang="en-US"/>
              <a:pPr>
                <a:defRPr/>
              </a:pPr>
              <a:t>11/9/2011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E1A817-06F2-4FD0-9132-0C131168763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9B8798-EAB6-40AD-BE4A-73579102B89B}" type="datetimeFigureOut">
              <a:rPr lang="en-US"/>
              <a:pPr>
                <a:defRPr/>
              </a:pPr>
              <a:t>11/9/2011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F8F6A-9B11-46D6-BDA6-88D56895B37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301426-7666-4B8A-ADD3-55662E9A843B}" type="datetimeFigureOut">
              <a:rPr lang="en-US"/>
              <a:pPr>
                <a:defRPr/>
              </a:pPr>
              <a:t>11/9/2011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8CCF43-F8F0-445E-B59E-59ECDEAF3A1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461C32-14DE-41F1-97F4-815480D04363}" type="datetimeFigureOut">
              <a:rPr lang="en-US"/>
              <a:pPr>
                <a:defRPr/>
              </a:pPr>
              <a:t>11/9/2011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D2B331-619B-4F1F-BB7C-583F5C4F518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5916DD-7659-4477-9B75-F4F9AC24F658}" type="datetimeFigureOut">
              <a:rPr lang="en-US"/>
              <a:pPr>
                <a:defRPr/>
              </a:pPr>
              <a:t>11/9/2011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85344B-6F2C-4C22-B8AD-D7DA60DFACA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04470-27ED-4006-9774-7C2826867F31}" type="datetimeFigureOut">
              <a:rPr lang="en-US"/>
              <a:pPr>
                <a:defRPr/>
              </a:pPr>
              <a:t>11/9/2011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CA82A0-A121-4CC1-B4CA-A5A53ADC7A5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E28F1B-2841-45B9-8506-B88FE35C3EC5}" type="datetimeFigureOut">
              <a:rPr lang="en-US"/>
              <a:pPr>
                <a:defRPr/>
              </a:pPr>
              <a:t>11/9/2011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EEB7C9-83A0-49B0-9C5D-C89FEAA6E1D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A10C25-D02D-489C-A92A-6302DB1DB3ED}" type="datetimeFigureOut">
              <a:rPr lang="en-US"/>
              <a:pPr>
                <a:defRPr/>
              </a:pPr>
              <a:t>11/9/2011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26C5A5-34CE-47D6-9D84-13AAEADAD22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7258AF-82E9-4F47-B2C6-167AC7287E9C}" type="datetimeFigureOut">
              <a:rPr lang="en-US"/>
              <a:pPr>
                <a:defRPr/>
              </a:pPr>
              <a:t>11/9/2011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A7BC2C-D67E-441C-B9B7-3AE59CC291A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93291D-5FB4-439D-AA4A-4B68C41DFCCC}" type="datetimeFigureOut">
              <a:rPr lang="en-US"/>
              <a:pPr>
                <a:defRPr/>
              </a:pPr>
              <a:t>11/9/2011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AA046B-FD40-499B-BA18-A70A0205136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5000">
              <a:srgbClr val="C00000"/>
            </a:gs>
            <a:gs pos="75000">
              <a:srgbClr val="FF8000"/>
            </a:gs>
            <a:gs pos="50000">
              <a:srgbClr val="FF0000"/>
            </a:gs>
            <a:gs pos="0">
              <a:schemeClr val="tx1"/>
            </a:gs>
            <a:gs pos="100000">
              <a:srgbClr val="FFFF00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F93D757-681F-4D41-B512-B4650577C3DC}" type="datetimeFigureOut">
              <a:rPr lang="en-US"/>
              <a:pPr>
                <a:defRPr/>
              </a:pPr>
              <a:t>11/9/2011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A5B8F46-B351-40CE-A7A9-25BFD37BA49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foodhavens.yolasite.com/index/spatzle" TargetMode="External"/><Relationship Id="rId2" Type="http://schemas.openxmlformats.org/officeDocument/2006/relationships/hyperlink" Target="http://smittenkitchen.com/2011/03/spaetzle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kitchenemporium.com/info/recipe_spaetzle.html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>
          <a:xfrm>
            <a:off x="228600" y="457200"/>
            <a:ext cx="8229600" cy="1371600"/>
          </a:xfrm>
        </p:spPr>
        <p:txBody>
          <a:bodyPr/>
          <a:lstStyle/>
          <a:p>
            <a:pPr eaLnBrk="1" hangingPunct="1"/>
            <a:r>
              <a:rPr lang="en-US" smtClean="0">
                <a:latin typeface="Tahoma" pitchFamily="34" charset="0"/>
                <a:cs typeface="Tahoma" pitchFamily="34" charset="0"/>
              </a:rPr>
              <a:t>German Customs and Traditions</a:t>
            </a: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765300"/>
            <a:ext cx="4648200" cy="387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WordArt 9"/>
          <p:cNvSpPr>
            <a:spLocks noChangeArrowheads="1" noChangeShapeType="1" noTextEdit="1"/>
          </p:cNvSpPr>
          <p:nvPr/>
        </p:nvSpPr>
        <p:spPr bwMode="auto">
          <a:xfrm>
            <a:off x="4495800" y="2819400"/>
            <a:ext cx="4419600" cy="2066925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r>
              <a:rPr lang="en-US" sz="8000" kern="1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solidFill>
                  <a:srgbClr val="800000"/>
                </a:soli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Tahoma"/>
                <a:cs typeface="Tahoma"/>
              </a:rPr>
              <a:t>FOOD! :D</a:t>
            </a:r>
          </a:p>
        </p:txBody>
      </p:sp>
      <p:sp>
        <p:nvSpPr>
          <p:cNvPr id="14340" name="Text Box 10"/>
          <p:cNvSpPr txBox="1">
            <a:spLocks noChangeArrowheads="1"/>
          </p:cNvSpPr>
          <p:nvPr/>
        </p:nvSpPr>
        <p:spPr bwMode="auto">
          <a:xfrm>
            <a:off x="5257800" y="5638800"/>
            <a:ext cx="2895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>
                <a:latin typeface="Tahoma" pitchFamily="34" charset="0"/>
              </a:rPr>
              <a:t>Sp</a:t>
            </a:r>
            <a:r>
              <a:rPr lang="en-US" sz="4400"/>
              <a:t>ä</a:t>
            </a:r>
            <a:r>
              <a:rPr lang="en-US" sz="4400">
                <a:latin typeface="Tahoma" pitchFamily="34" charset="0"/>
              </a:rPr>
              <a:t>tzle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chemeClr val="bg1"/>
            </a:gs>
            <a:gs pos="0">
              <a:srgbClr val="C00000"/>
            </a:gs>
            <a:gs pos="100000">
              <a:srgbClr val="C00000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1143000" y="1066800"/>
            <a:ext cx="5105400" cy="1143000"/>
          </a:xfrm>
        </p:spPr>
        <p:txBody>
          <a:bodyPr/>
          <a:lstStyle/>
          <a:p>
            <a:pPr eaLnBrk="1" hangingPunct="1"/>
            <a:r>
              <a:rPr lang="en-US" smtClean="0"/>
              <a:t>Citation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>
          <a:xfrm>
            <a:off x="381000" y="2743200"/>
            <a:ext cx="8229600" cy="3535363"/>
          </a:xfrm>
        </p:spPr>
        <p:txBody>
          <a:bodyPr/>
          <a:lstStyle/>
          <a:p>
            <a:pPr eaLnBrk="1" hangingPunct="1"/>
            <a:r>
              <a:rPr lang="en-US" smtClean="0">
                <a:hlinkClick r:id="rId2"/>
              </a:rPr>
              <a:t>http://smittenkitchen.com/2011/03/spaetzle/</a:t>
            </a:r>
            <a:endParaRPr lang="en-US" smtClean="0"/>
          </a:p>
          <a:p>
            <a:pPr eaLnBrk="1" hangingPunct="1"/>
            <a:r>
              <a:rPr lang="en-US" smtClean="0">
                <a:hlinkClick r:id="rId3"/>
              </a:rPr>
              <a:t>http://foodhavens.yolasite.com/index/spatzle</a:t>
            </a:r>
            <a:endParaRPr lang="en-US" smtClean="0"/>
          </a:p>
          <a:p>
            <a:pPr eaLnBrk="1" hangingPunct="1"/>
            <a:r>
              <a:rPr lang="en-US" smtClean="0">
                <a:hlinkClick r:id="rId4"/>
              </a:rPr>
              <a:t>http://www.kitchenemporium.com/info/recipe_spaetzle.html</a:t>
            </a:r>
            <a:r>
              <a:rPr lang="en-US" smtClean="0"/>
              <a:t>  </a:t>
            </a:r>
          </a:p>
          <a:p>
            <a:pPr eaLnBrk="1" hangingPunct="1">
              <a:buFont typeface="Arial" charset="0"/>
              <a:buNone/>
            </a:pPr>
            <a:endParaRPr lang="en-US" smtClean="0"/>
          </a:p>
          <a:p>
            <a:pPr eaLnBrk="1" hangingPunct="1">
              <a:buFont typeface="Arial" charset="0"/>
              <a:buNone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>
          <a:xfrm>
            <a:off x="3048000" y="685800"/>
            <a:ext cx="5867400" cy="990600"/>
          </a:xfrm>
        </p:spPr>
        <p:txBody>
          <a:bodyPr/>
          <a:lstStyle/>
          <a:p>
            <a:pPr eaLnBrk="1" hangingPunct="1"/>
            <a:r>
              <a:rPr lang="en-US" sz="4800" smtClean="0">
                <a:latin typeface="Tahoma" pitchFamily="34" charset="0"/>
              </a:rPr>
              <a:t>History/Etymology</a:t>
            </a:r>
          </a:p>
        </p:txBody>
      </p:sp>
      <p:sp>
        <p:nvSpPr>
          <p:cNvPr id="15362" name="Text Box 4"/>
          <p:cNvSpPr txBox="1">
            <a:spLocks noChangeArrowheads="1"/>
          </p:cNvSpPr>
          <p:nvPr/>
        </p:nvSpPr>
        <p:spPr bwMode="auto">
          <a:xfrm>
            <a:off x="1066800" y="1905000"/>
            <a:ext cx="6400800" cy="405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sz="2000">
                <a:latin typeface="Tahoma" pitchFamily="34" charset="0"/>
              </a:rPr>
              <a:t>Spätzle is a Swabian Dish, Swabia is a region of Germany. 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2000">
                <a:latin typeface="Tahoma" pitchFamily="34" charset="0"/>
              </a:rPr>
              <a:t>Spätzle can be found in writing from 1725, but also can be found in Medieval illustrations.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2000">
                <a:latin typeface="Tahoma" pitchFamily="34" charset="0"/>
              </a:rPr>
              <a:t>In 1821, Russian Troops marched through Germany, they attempted to steal a Spätzle recipe and the Germans fought back.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2000">
                <a:latin typeface="Tahoma" pitchFamily="34" charset="0"/>
              </a:rPr>
              <a:t>They were once an integral part in the daily diet of the Swabian poor people. 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2000">
                <a:latin typeface="Tahoma" pitchFamily="34" charset="0"/>
              </a:rPr>
              <a:t>Spätzle can now be found commercially produced in the long/thin noodle form.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9" name="Picture 5" descr="KnorrSpatzleBa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248400" cy="6858000"/>
          </a:xfrm>
          <a:prstGeom prst="rect">
            <a:avLst/>
          </a:prstGeom>
          <a:noFill/>
        </p:spPr>
      </p:pic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6019800" y="1066800"/>
            <a:ext cx="27432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Packaged Spätzle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>
          <a:xfrm>
            <a:off x="685800" y="914400"/>
            <a:ext cx="5486400" cy="1066800"/>
          </a:xfrm>
        </p:spPr>
        <p:txBody>
          <a:bodyPr/>
          <a:lstStyle/>
          <a:p>
            <a:pPr eaLnBrk="1" hangingPunct="1"/>
            <a:r>
              <a:rPr lang="en-US" sz="4800" smtClean="0">
                <a:latin typeface="Tahoma" pitchFamily="34" charset="0"/>
                <a:cs typeface="Tahoma" pitchFamily="34" charset="0"/>
              </a:rPr>
              <a:t>All About </a:t>
            </a:r>
            <a:r>
              <a:rPr lang="en-US" sz="4800" smtClean="0">
                <a:latin typeface="Tahoma" pitchFamily="34" charset="0"/>
              </a:rPr>
              <a:t>Spätzle </a:t>
            </a:r>
          </a:p>
        </p:txBody>
      </p:sp>
      <p:sp>
        <p:nvSpPr>
          <p:cNvPr id="17410" name="Text Box 4"/>
          <p:cNvSpPr txBox="1">
            <a:spLocks noChangeArrowheads="1"/>
          </p:cNvSpPr>
          <p:nvPr/>
        </p:nvSpPr>
        <p:spPr bwMode="auto">
          <a:xfrm>
            <a:off x="762000" y="2438400"/>
            <a:ext cx="7696200" cy="405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 sz="2000">
                <a:latin typeface="Tahoma" pitchFamily="34" charset="0"/>
              </a:rPr>
              <a:t>Spätzle literally translates to “little sparrow”.</a:t>
            </a:r>
          </a:p>
          <a:p>
            <a:pPr>
              <a:buFontTx/>
              <a:buChar char="•"/>
            </a:pPr>
            <a:r>
              <a:rPr lang="en-US" sz="2000">
                <a:latin typeface="Tahoma" pitchFamily="34" charset="0"/>
              </a:rPr>
              <a:t>There are two kinds of Spätzle: button-shaped/Knoepfle and elongated noodle. </a:t>
            </a:r>
          </a:p>
          <a:p>
            <a:pPr>
              <a:buFontTx/>
              <a:buChar char="•"/>
            </a:pPr>
            <a:r>
              <a:rPr lang="en-US" sz="2000">
                <a:latin typeface="Tahoma" pitchFamily="34" charset="0"/>
              </a:rPr>
              <a:t>Spätzle is not only popular in Germany, but also in Austria and Switzerland. </a:t>
            </a:r>
          </a:p>
          <a:p>
            <a:pPr>
              <a:buFontTx/>
              <a:buChar char="•"/>
            </a:pPr>
            <a:r>
              <a:rPr lang="en-US" sz="2000">
                <a:latin typeface="Tahoma" pitchFamily="34" charset="0"/>
              </a:rPr>
              <a:t>Spätzle is a dish of tiny noodles or dumplings primarily made with flour, eggs, salt, and water or milk. Spices can be added for flavoring; nutmeg, dill, paprika, and caraway are common choices.</a:t>
            </a:r>
          </a:p>
          <a:p>
            <a:pPr>
              <a:buFontTx/>
              <a:buChar char="•"/>
            </a:pPr>
            <a:r>
              <a:rPr lang="en-US" sz="2000">
                <a:latin typeface="Tahoma" pitchFamily="34" charset="0"/>
              </a:rPr>
              <a:t>For certain specialty dishes, the dough may be enriched with minced pork liver (resulting in Leberspätzle), spinach, or finely grated cheese.</a:t>
            </a:r>
          </a:p>
          <a:p>
            <a:pPr>
              <a:buFontTx/>
              <a:buChar char="•"/>
            </a:pPr>
            <a:endParaRPr lang="en-US" sz="2000">
              <a:latin typeface="Tahoma" pitchFamily="34" charset="0"/>
            </a:endParaRPr>
          </a:p>
          <a:p>
            <a:pPr>
              <a:buFontTx/>
              <a:buChar char="•"/>
            </a:pPr>
            <a:endParaRPr lang="en-US" sz="2000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18436" name="Picture 4" descr="spaetzle-collag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3352800" y="2971800"/>
            <a:ext cx="1143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chemeClr val="bg1"/>
                </a:solidFill>
              </a:rPr>
              <a:t>Speck</a:t>
            </a:r>
            <a:r>
              <a:rPr lang="en-US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2971800" y="3505200"/>
            <a:ext cx="1524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solidFill>
                  <a:schemeClr val="bg1"/>
                </a:solidFill>
              </a:rPr>
              <a:t>Äpfel und Speisepilze</a:t>
            </a:r>
            <a:r>
              <a:rPr lang="en-US" sz="2000"/>
              <a:t> </a:t>
            </a:r>
          </a:p>
        </p:txBody>
      </p:sp>
      <p:sp>
        <p:nvSpPr>
          <p:cNvPr id="18439" name="Text Box 7"/>
          <p:cNvSpPr txBox="1">
            <a:spLocks noChangeArrowheads="1"/>
          </p:cNvSpPr>
          <p:nvPr/>
        </p:nvSpPr>
        <p:spPr bwMode="auto">
          <a:xfrm>
            <a:off x="4572000" y="2971800"/>
            <a:ext cx="1524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solidFill>
                  <a:schemeClr val="bg1"/>
                </a:solidFill>
              </a:rPr>
              <a:t>Zwiebel</a:t>
            </a:r>
            <a:r>
              <a:rPr lang="en-US" sz="20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>
          <a:xfrm>
            <a:off x="1752600" y="609600"/>
            <a:ext cx="6324600" cy="1295400"/>
          </a:xfrm>
        </p:spPr>
        <p:txBody>
          <a:bodyPr/>
          <a:lstStyle/>
          <a:p>
            <a:pPr eaLnBrk="1" hangingPunct="1"/>
            <a:r>
              <a:rPr lang="en-US" sz="4800" smtClean="0">
                <a:latin typeface="Tahoma" pitchFamily="34" charset="0"/>
              </a:rPr>
              <a:t>Spätzle as a Dish</a:t>
            </a:r>
          </a:p>
        </p:txBody>
      </p:sp>
      <p:sp>
        <p:nvSpPr>
          <p:cNvPr id="19458" name="Text Box 4"/>
          <p:cNvSpPr txBox="1">
            <a:spLocks noChangeArrowheads="1"/>
          </p:cNvSpPr>
          <p:nvPr/>
        </p:nvSpPr>
        <p:spPr bwMode="auto">
          <a:xfrm>
            <a:off x="914400" y="2286000"/>
            <a:ext cx="2667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9459" name="Text Box 5"/>
          <p:cNvSpPr txBox="1">
            <a:spLocks noChangeArrowheads="1"/>
          </p:cNvSpPr>
          <p:nvPr/>
        </p:nvSpPr>
        <p:spPr bwMode="auto">
          <a:xfrm>
            <a:off x="457200" y="2209800"/>
            <a:ext cx="7315200" cy="374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 sz="2000">
                <a:latin typeface="Tahoma" pitchFamily="34" charset="0"/>
              </a:rPr>
              <a:t>You begin by making a small dough that will not flow or run off a spoon. Letting it cool for thirty minutes.</a:t>
            </a:r>
          </a:p>
          <a:p>
            <a:pPr>
              <a:buFontTx/>
              <a:buChar char="•"/>
            </a:pPr>
            <a:r>
              <a:rPr lang="en-US" sz="2000">
                <a:latin typeface="Tahoma" pitchFamily="34" charset="0"/>
              </a:rPr>
              <a:t> The next step is to shape the dough; usually with a Spätzle Press. You place the press above a pot of boiling water so that the shaped dough falls into the pot.</a:t>
            </a:r>
          </a:p>
          <a:p>
            <a:pPr>
              <a:buFontTx/>
              <a:buChar char="•"/>
            </a:pPr>
            <a:r>
              <a:rPr lang="en-US" sz="2000">
                <a:latin typeface="Tahoma" pitchFamily="34" charset="0"/>
              </a:rPr>
              <a:t>The original method to shaping Spätzle was to spread the dough out over a table and cut the pieces out with a knife.</a:t>
            </a:r>
          </a:p>
          <a:p>
            <a:pPr>
              <a:buFontTx/>
              <a:buChar char="•"/>
            </a:pPr>
            <a:r>
              <a:rPr lang="en-US" sz="2000">
                <a:latin typeface="Tahoma" pitchFamily="34" charset="0"/>
              </a:rPr>
              <a:t>After they float to the surface, you drain and toss them with melted butter and seasonings.</a:t>
            </a:r>
          </a:p>
          <a:p>
            <a:pPr>
              <a:buFontTx/>
              <a:buChar char="•"/>
            </a:pPr>
            <a:r>
              <a:rPr lang="en-US" sz="2000">
                <a:latin typeface="Tahoma" pitchFamily="34" charset="0"/>
              </a:rPr>
              <a:t>Spätzle is commonly served as a side dish to a beef or veal stew.</a:t>
            </a:r>
          </a:p>
          <a:p>
            <a:pPr>
              <a:buFontTx/>
              <a:buChar char="•"/>
            </a:pPr>
            <a:endParaRPr lang="en-US" sz="2000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3" descr="spaetzl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88"/>
            <a:ext cx="9144000" cy="685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Text Box 4"/>
          <p:cNvSpPr txBox="1">
            <a:spLocks noChangeArrowheads="1"/>
          </p:cNvSpPr>
          <p:nvPr/>
        </p:nvSpPr>
        <p:spPr bwMode="auto">
          <a:xfrm>
            <a:off x="0" y="762000"/>
            <a:ext cx="175260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bg1"/>
                </a:solidFill>
              </a:rPr>
              <a:t>Spätzle! </a:t>
            </a:r>
          </a:p>
          <a:p>
            <a:pPr>
              <a:spcBef>
                <a:spcPct val="50000"/>
              </a:spcBef>
            </a:pPr>
            <a:r>
              <a:rPr lang="en-US">
                <a:solidFill>
                  <a:schemeClr val="bg1"/>
                </a:solidFill>
              </a:rPr>
              <a:t>(Long Noodle)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>
          <a:xfrm>
            <a:off x="1371600" y="609600"/>
            <a:ext cx="5562600" cy="1249363"/>
          </a:xfrm>
        </p:spPr>
        <p:txBody>
          <a:bodyPr/>
          <a:lstStyle/>
          <a:p>
            <a:pPr eaLnBrk="1" hangingPunct="1"/>
            <a:r>
              <a:rPr lang="en-US" smtClean="0">
                <a:latin typeface="Tahoma" pitchFamily="34" charset="0"/>
                <a:cs typeface="Tahoma" pitchFamily="34" charset="0"/>
              </a:rPr>
              <a:t>Were you Listening?</a:t>
            </a:r>
          </a:p>
        </p:txBody>
      </p:sp>
      <p:sp>
        <p:nvSpPr>
          <p:cNvPr id="21506" name="Content Placeholder 2"/>
          <p:cNvSpPr>
            <a:spLocks noGrp="1"/>
          </p:cNvSpPr>
          <p:nvPr>
            <p:ph idx="1"/>
          </p:nvPr>
        </p:nvSpPr>
        <p:spPr>
          <a:xfrm>
            <a:off x="304800" y="1905000"/>
            <a:ext cx="8229600" cy="4525963"/>
          </a:xfrm>
        </p:spPr>
        <p:txBody>
          <a:bodyPr/>
          <a:lstStyle/>
          <a:p>
            <a:pPr marL="514350" indent="-514350" eaLnBrk="1" hangingPunct="1">
              <a:buFont typeface="Calibri" pitchFamily="34" charset="0"/>
              <a:buAutoNum type="arabicPeriod"/>
            </a:pPr>
            <a:r>
              <a:rPr lang="en-US" smtClean="0">
                <a:latin typeface="Tahoma" pitchFamily="34" charset="0"/>
                <a:cs typeface="Tahoma" pitchFamily="34" charset="0"/>
              </a:rPr>
              <a:t>What is Sp</a:t>
            </a:r>
            <a:r>
              <a:rPr lang="en-US" smtClean="0">
                <a:latin typeface="Tahoma" pitchFamily="34" charset="0"/>
              </a:rPr>
              <a:t>ä</a:t>
            </a:r>
            <a:r>
              <a:rPr lang="en-US" smtClean="0">
                <a:latin typeface="Tahoma" pitchFamily="34" charset="0"/>
                <a:cs typeface="Tahoma" pitchFamily="34" charset="0"/>
              </a:rPr>
              <a:t>tzle’s true origin?</a:t>
            </a:r>
          </a:p>
          <a:p>
            <a:pPr marL="914400" lvl="1" indent="-514350" eaLnBrk="1" hangingPunct="1">
              <a:buFont typeface="Calibri" pitchFamily="34" charset="0"/>
              <a:buAutoNum type="alphaLcParenR"/>
            </a:pPr>
            <a:r>
              <a:rPr lang="en-US" sz="3200" smtClean="0">
                <a:latin typeface="Tahoma" pitchFamily="34" charset="0"/>
                <a:cs typeface="Tahoma" pitchFamily="34" charset="0"/>
              </a:rPr>
              <a:t>Austria</a:t>
            </a:r>
          </a:p>
          <a:p>
            <a:pPr marL="914400" lvl="1" indent="-514350" eaLnBrk="1" hangingPunct="1">
              <a:buFont typeface="Calibri" pitchFamily="34" charset="0"/>
              <a:buAutoNum type="alphaLcParenR"/>
            </a:pPr>
            <a:r>
              <a:rPr lang="en-US" sz="3200" smtClean="0">
                <a:latin typeface="Tahoma" pitchFamily="34" charset="0"/>
                <a:cs typeface="Tahoma" pitchFamily="34" charset="0"/>
              </a:rPr>
              <a:t>Germany</a:t>
            </a:r>
          </a:p>
          <a:p>
            <a:pPr marL="914400" lvl="1" indent="-514350" eaLnBrk="1" hangingPunct="1">
              <a:buFont typeface="Calibri" pitchFamily="34" charset="0"/>
              <a:buAutoNum type="alphaLcParenR"/>
            </a:pPr>
            <a:r>
              <a:rPr lang="en-US" sz="3200" smtClean="0">
                <a:latin typeface="Tahoma" pitchFamily="34" charset="0"/>
                <a:cs typeface="Tahoma" pitchFamily="34" charset="0"/>
              </a:rPr>
              <a:t>Switzerland</a:t>
            </a:r>
          </a:p>
          <a:p>
            <a:pPr marL="514350" indent="-514350" eaLnBrk="1" hangingPunct="1">
              <a:buFont typeface="Calibri" pitchFamily="34" charset="0"/>
              <a:buAutoNum type="arabicPeriod"/>
            </a:pPr>
            <a:r>
              <a:rPr lang="en-US" smtClean="0">
                <a:latin typeface="Tahoma" pitchFamily="34" charset="0"/>
                <a:cs typeface="Tahoma" pitchFamily="34" charset="0"/>
              </a:rPr>
              <a:t>What does Sp</a:t>
            </a:r>
            <a:r>
              <a:rPr lang="en-US" smtClean="0">
                <a:latin typeface="Tahoma" pitchFamily="34" charset="0"/>
              </a:rPr>
              <a:t>ä</a:t>
            </a:r>
            <a:r>
              <a:rPr lang="en-US" smtClean="0">
                <a:latin typeface="Tahoma" pitchFamily="34" charset="0"/>
                <a:cs typeface="Tahoma" pitchFamily="34" charset="0"/>
              </a:rPr>
              <a:t>tzle actually mean?</a:t>
            </a:r>
          </a:p>
          <a:p>
            <a:pPr marL="914400" lvl="1" indent="-514350" eaLnBrk="1" hangingPunct="1">
              <a:buFont typeface="Calibri" pitchFamily="34" charset="0"/>
              <a:buAutoNum type="alphaLcParenR"/>
            </a:pPr>
            <a:r>
              <a:rPr lang="en-US" sz="3200" smtClean="0">
                <a:latin typeface="Tahoma" pitchFamily="34" charset="0"/>
                <a:cs typeface="Tahoma" pitchFamily="34" charset="0"/>
              </a:rPr>
              <a:t>Little Sparrow</a:t>
            </a:r>
          </a:p>
          <a:p>
            <a:pPr marL="914400" lvl="1" indent="-514350" eaLnBrk="1" hangingPunct="1">
              <a:buFont typeface="Calibri" pitchFamily="34" charset="0"/>
              <a:buAutoNum type="alphaLcParenR"/>
            </a:pPr>
            <a:r>
              <a:rPr lang="en-US" sz="3200" smtClean="0">
                <a:latin typeface="Tahoma" pitchFamily="34" charset="0"/>
                <a:cs typeface="Tahoma" pitchFamily="34" charset="0"/>
              </a:rPr>
              <a:t>Yummy Pasta</a:t>
            </a:r>
          </a:p>
          <a:p>
            <a:pPr marL="914400" lvl="1" indent="-514350" eaLnBrk="1" hangingPunct="1">
              <a:buFont typeface="Calibri" pitchFamily="34" charset="0"/>
              <a:buAutoNum type="alphaLcParenR"/>
            </a:pPr>
            <a:r>
              <a:rPr lang="en-US" sz="3200" smtClean="0">
                <a:latin typeface="Tahoma" pitchFamily="34" charset="0"/>
                <a:cs typeface="Tahoma" pitchFamily="34" charset="0"/>
              </a:rPr>
              <a:t>Spaghetti</a:t>
            </a:r>
            <a:r>
              <a:rPr lang="en-US" smtClean="0">
                <a:latin typeface="Tahoma" pitchFamily="34" charset="0"/>
                <a:cs typeface="Tahoma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>
          <a:xfrm>
            <a:off x="1219200" y="990600"/>
            <a:ext cx="6096000" cy="1143000"/>
          </a:xfrm>
        </p:spPr>
        <p:txBody>
          <a:bodyPr/>
          <a:lstStyle/>
          <a:p>
            <a:pPr eaLnBrk="1" hangingPunct="1"/>
            <a:r>
              <a:rPr lang="en-US" smtClean="0">
                <a:latin typeface="Tahoma" pitchFamily="34" charset="0"/>
                <a:cs typeface="Tahoma" pitchFamily="34" charset="0"/>
              </a:rPr>
              <a:t>Were you right?</a:t>
            </a:r>
          </a:p>
        </p:txBody>
      </p:sp>
      <p:sp>
        <p:nvSpPr>
          <p:cNvPr id="22530" name="Content Placeholder 2"/>
          <p:cNvSpPr>
            <a:spLocks noGrp="1"/>
          </p:cNvSpPr>
          <p:nvPr>
            <p:ph idx="1"/>
          </p:nvPr>
        </p:nvSpPr>
        <p:spPr>
          <a:xfrm>
            <a:off x="381000" y="2743200"/>
            <a:ext cx="8229600" cy="2971800"/>
          </a:xfrm>
        </p:spPr>
        <p:txBody>
          <a:bodyPr/>
          <a:lstStyle/>
          <a:p>
            <a:pPr marL="609600" indent="-609600" eaLnBrk="1" hangingPunct="1">
              <a:buFont typeface="Calibri" pitchFamily="34" charset="0"/>
              <a:buAutoNum type="arabicPeriod"/>
            </a:pPr>
            <a:r>
              <a:rPr lang="en-US" smtClean="0">
                <a:latin typeface="Tahoma" pitchFamily="34" charset="0"/>
                <a:cs typeface="Tahoma" pitchFamily="34" charset="0"/>
              </a:rPr>
              <a:t>B, Germany, Although many areas claim to be the originators, Sp</a:t>
            </a:r>
            <a:r>
              <a:rPr lang="en-US" smtClean="0">
                <a:latin typeface="Tahoma" pitchFamily="34" charset="0"/>
              </a:rPr>
              <a:t>ä</a:t>
            </a:r>
            <a:r>
              <a:rPr lang="en-US" smtClean="0">
                <a:latin typeface="Tahoma" pitchFamily="34" charset="0"/>
                <a:cs typeface="Tahoma" pitchFamily="34" charset="0"/>
              </a:rPr>
              <a:t>tzle is German in origin.</a:t>
            </a:r>
          </a:p>
          <a:p>
            <a:pPr marL="609600" indent="-609600" eaLnBrk="1" hangingPunct="1">
              <a:buFont typeface="Calibri" pitchFamily="34" charset="0"/>
              <a:buAutoNum type="arabicPeriod"/>
            </a:pPr>
            <a:r>
              <a:rPr lang="en-US" smtClean="0">
                <a:latin typeface="Tahoma" pitchFamily="34" charset="0"/>
                <a:cs typeface="Tahoma" pitchFamily="34" charset="0"/>
              </a:rPr>
              <a:t>A, Little Sparrow, </a:t>
            </a:r>
            <a:r>
              <a:rPr lang="en-US" smtClean="0">
                <a:latin typeface="Tahoma" pitchFamily="34" charset="0"/>
              </a:rPr>
              <a:t>they were shaped by hand or with a spoon and the results resembled Little Sparrows.</a:t>
            </a:r>
            <a:r>
              <a:rPr lang="en-US" sz="2800" smtClean="0">
                <a:latin typeface="Tahoma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431</TotalTime>
  <Words>350</Words>
  <Application>Microsoft Office PowerPoint</Application>
  <PresentationFormat>On-screen Show (4:3)</PresentationFormat>
  <Paragraphs>42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Tahoma</vt:lpstr>
      <vt:lpstr>Office Theme</vt:lpstr>
      <vt:lpstr>German Customs and Traditions</vt:lpstr>
      <vt:lpstr>History/Etymology</vt:lpstr>
      <vt:lpstr>Slide 3</vt:lpstr>
      <vt:lpstr>All About Spätzle </vt:lpstr>
      <vt:lpstr>Slide 5</vt:lpstr>
      <vt:lpstr>Spätzle as a Dish</vt:lpstr>
      <vt:lpstr>Slide 7</vt:lpstr>
      <vt:lpstr>Were you Listening?</vt:lpstr>
      <vt:lpstr>Were you right?</vt:lpstr>
      <vt:lpstr>Citation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Cultural Diversity in German Speaking Countries</dc:title>
  <dc:creator>gilbert</dc:creator>
  <cp:lastModifiedBy>SCSadmin</cp:lastModifiedBy>
  <cp:revision>32</cp:revision>
  <cp:lastPrinted>2011-09-01T01:32:06Z</cp:lastPrinted>
  <dcterms:created xsi:type="dcterms:W3CDTF">2011-08-31T22:19:32Z</dcterms:created>
  <dcterms:modified xsi:type="dcterms:W3CDTF">2011-11-09T18:41:07Z</dcterms:modified>
</cp:coreProperties>
</file>